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8" r:id="rId3"/>
    <p:sldId id="259" r:id="rId4"/>
    <p:sldId id="260" r:id="rId5"/>
    <p:sldId id="261" r:id="rId6"/>
    <p:sldId id="262"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4660"/>
  </p:normalViewPr>
  <p:slideViewPr>
    <p:cSldViewPr>
      <p:cViewPr>
        <p:scale>
          <a:sx n="100" d="100"/>
          <a:sy n="100" d="100"/>
        </p:scale>
        <p:origin x="-802" y="-5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95DDF5-9A8C-49AB-8B8C-8A3165E92AB6}" type="datetimeFigureOut">
              <a:rPr lang="en-US" smtClean="0"/>
              <a:t>10/31/2011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FAFF1E-67DC-410A-AFE0-E0547CF4AF71}" type="slidenum">
              <a:rPr lang="en-US" smtClean="0"/>
              <a:t>‹#›</a:t>
            </a:fld>
            <a:endParaRPr lang="en-US"/>
          </a:p>
        </p:txBody>
      </p:sp>
    </p:spTree>
    <p:extLst>
      <p:ext uri="{BB962C8B-B14F-4D97-AF65-F5344CB8AC3E}">
        <p14:creationId xmlns:p14="http://schemas.microsoft.com/office/powerpoint/2010/main" val="20361116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2FAFF1E-67DC-410A-AFE0-E0547CF4AF71}" type="slidenum">
              <a:rPr lang="en-US" smtClean="0"/>
              <a:t>4</a:t>
            </a:fld>
            <a:endParaRPr lang="en-US"/>
          </a:p>
        </p:txBody>
      </p:sp>
    </p:spTree>
    <p:extLst>
      <p:ext uri="{BB962C8B-B14F-4D97-AF65-F5344CB8AC3E}">
        <p14:creationId xmlns:p14="http://schemas.microsoft.com/office/powerpoint/2010/main" val="30014436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10/31/2011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10/31/2011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10/31/2011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10/31/2011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10/31/2011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10/31/2011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10/31/2011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surfline.com/swell-forecast/western-australia/perth_6518" TargetMode="External"/><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u9Sr386B4Sk" TargetMode="External"/><Relationship Id="rId2" Type="http://schemas.openxmlformats.org/officeDocument/2006/relationships/hyperlink" Target="http://www.youtube.com/watch?v=kwVa6dIAqSM" TargetMode="Externa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hyperlink" Target="http://www.westernaustralia.com/en/About_Western_Australia/Weather_and_Climate/Pages/Climate_Weather.aspx" TargetMode="External"/><Relationship Id="rId7" Type="http://schemas.openxmlformats.org/officeDocument/2006/relationships/hyperlink" Target="http://maps.google.com/" TargetMode="External"/><Relationship Id="rId2" Type="http://schemas.openxmlformats.org/officeDocument/2006/relationships/hyperlink" Target="http://www.surfline.com/" TargetMode="External"/><Relationship Id="rId1" Type="http://schemas.openxmlformats.org/officeDocument/2006/relationships/slideLayout" Target="../slideLayouts/slideLayout2.xml"/><Relationship Id="rId6" Type="http://schemas.openxmlformats.org/officeDocument/2006/relationships/hyperlink" Target="http://www.wannasurf.com/" TargetMode="External"/><Relationship Id="rId5" Type="http://schemas.openxmlformats.org/officeDocument/2006/relationships/hyperlink" Target="http://www.continental.com/" TargetMode="External"/><Relationship Id="rId4" Type="http://schemas.openxmlformats.org/officeDocument/2006/relationships/hyperlink" Target="http://australia.gov.au/about-australia/australian-story/austn-weather-and-the-season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4000"/>
            <a:lum/>
          </a:blip>
          <a:srcRect/>
          <a:stretch>
            <a:fillRect l="-6000" r="-6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a:t>
            </a:r>
            <a:r>
              <a:rPr lang="en-US" dirty="0" err="1" smtClean="0"/>
              <a:t>Mandurah</a:t>
            </a:r>
            <a:r>
              <a:rPr lang="en-US" dirty="0" smtClean="0"/>
              <a:t> Wedge</a:t>
            </a:r>
            <a:endParaRPr lang="en-US" dirty="0"/>
          </a:p>
        </p:txBody>
      </p:sp>
      <p:sp>
        <p:nvSpPr>
          <p:cNvPr id="3" name="Subtitle 2"/>
          <p:cNvSpPr>
            <a:spLocks noGrp="1"/>
          </p:cNvSpPr>
          <p:nvPr>
            <p:ph type="subTitle" idx="1"/>
          </p:nvPr>
        </p:nvSpPr>
        <p:spPr/>
        <p:txBody>
          <a:bodyPr/>
          <a:lstStyle/>
          <a:p>
            <a:r>
              <a:rPr lang="en-US" dirty="0" smtClean="0">
                <a:solidFill>
                  <a:schemeClr val="tx2"/>
                </a:solidFill>
              </a:rPr>
              <a:t>By: Dan Lockward &amp; Katie </a:t>
            </a:r>
            <a:r>
              <a:rPr lang="en-US" dirty="0" err="1" smtClean="0">
                <a:solidFill>
                  <a:schemeClr val="tx2"/>
                </a:solidFill>
              </a:rPr>
              <a:t>Cerami</a:t>
            </a:r>
            <a:endParaRPr lang="en-US" dirty="0">
              <a:solidFill>
                <a:schemeClr val="tx2"/>
              </a:solidFill>
            </a:endParaRPr>
          </a:p>
        </p:txBody>
      </p:sp>
    </p:spTree>
    <p:extLst>
      <p:ext uri="{BB962C8B-B14F-4D97-AF65-F5344CB8AC3E}">
        <p14:creationId xmlns:p14="http://schemas.microsoft.com/office/powerpoint/2010/main" val="22747957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Description</a:t>
            </a:r>
          </a:p>
        </p:txBody>
      </p:sp>
      <p:sp>
        <p:nvSpPr>
          <p:cNvPr id="3" name="Content Placeholder 2"/>
          <p:cNvSpPr>
            <a:spLocks noGrp="1"/>
          </p:cNvSpPr>
          <p:nvPr>
            <p:ph idx="1"/>
          </p:nvPr>
        </p:nvSpPr>
        <p:spPr/>
        <p:txBody>
          <a:bodyPr>
            <a:normAutofit fontScale="92500"/>
          </a:bodyPr>
          <a:lstStyle/>
          <a:p>
            <a:r>
              <a:rPr lang="en-US" dirty="0" smtClean="0"/>
              <a:t>Arguably one of the most unique breaks in the world, the “</a:t>
            </a:r>
            <a:r>
              <a:rPr lang="en-US" dirty="0" err="1" smtClean="0"/>
              <a:t>medge</a:t>
            </a:r>
            <a:r>
              <a:rPr lang="en-US" dirty="0" smtClean="0"/>
              <a:t>” for short is definitely not for everyone</a:t>
            </a:r>
          </a:p>
          <a:p>
            <a:pPr lvl="1"/>
            <a:r>
              <a:rPr lang="en-US" dirty="0" smtClean="0"/>
              <a:t>It is located on the west coast of Australia near the town of </a:t>
            </a:r>
            <a:r>
              <a:rPr lang="en-US" dirty="0" err="1" smtClean="0"/>
              <a:t>Wannanup</a:t>
            </a:r>
            <a:r>
              <a:rPr lang="en-US" dirty="0" smtClean="0"/>
              <a:t>. The bigger town of </a:t>
            </a:r>
            <a:r>
              <a:rPr lang="en-US" dirty="0" err="1" smtClean="0"/>
              <a:t>Mandurah</a:t>
            </a:r>
            <a:r>
              <a:rPr lang="en-US" dirty="0" smtClean="0"/>
              <a:t> is located around 14 miles north, and the break got its name directly from its close proximity to this town.</a:t>
            </a:r>
          </a:p>
          <a:p>
            <a:pPr lvl="1"/>
            <a:r>
              <a:rPr lang="en-US" dirty="0" smtClean="0"/>
              <a:t>This convoluted jetty break is the result of the mouth of the </a:t>
            </a:r>
            <a:r>
              <a:rPr lang="en-US" dirty="0" err="1"/>
              <a:t>Dawesville</a:t>
            </a:r>
            <a:r>
              <a:rPr lang="en-US" dirty="0"/>
              <a:t> </a:t>
            </a:r>
            <a:r>
              <a:rPr lang="en-US" dirty="0" smtClean="0"/>
              <a:t>Channel</a:t>
            </a:r>
          </a:p>
          <a:p>
            <a:pPr lvl="1"/>
            <a:r>
              <a:rPr lang="en-US" dirty="0" smtClean="0"/>
              <a:t>Its bottom is mostly sandy with a little rock</a:t>
            </a:r>
            <a:endParaRPr lang="en-US" dirty="0"/>
          </a:p>
        </p:txBody>
      </p:sp>
    </p:spTree>
    <p:extLst>
      <p:ext uri="{BB962C8B-B14F-4D97-AF65-F5344CB8AC3E}">
        <p14:creationId xmlns:p14="http://schemas.microsoft.com/office/powerpoint/2010/main" val="4572770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xfrm>
            <a:off x="4800600" y="838200"/>
            <a:ext cx="3505200" cy="1371600"/>
          </a:xfrm>
        </p:spPr>
        <p:txBody>
          <a:bodyPr>
            <a:normAutofit/>
          </a:bodyPr>
          <a:lstStyle/>
          <a:p>
            <a:endParaRPr lang="en-US" dirty="0"/>
          </a:p>
        </p:txBody>
      </p:sp>
      <p:sp>
        <p:nvSpPr>
          <p:cNvPr id="3" name="Content Placeholder 2"/>
          <p:cNvSpPr>
            <a:spLocks noGrp="1"/>
          </p:cNvSpPr>
          <p:nvPr>
            <p:ph sz="half" idx="1"/>
          </p:nvPr>
        </p:nvSpPr>
        <p:spPr>
          <a:xfrm>
            <a:off x="152400" y="2674620"/>
            <a:ext cx="8839200" cy="4191000"/>
          </a:xfrm>
        </p:spPr>
        <p:txBody>
          <a:bodyPr>
            <a:normAutofit fontScale="70000" lnSpcReduction="20000"/>
          </a:bodyPr>
          <a:lstStyle/>
          <a:p>
            <a:r>
              <a:rPr lang="en-US" dirty="0" smtClean="0"/>
              <a:t>As depicted by this screenshot from Google Maps, the shape of the groins form a backwards “L,” responsible for the very special waves that break here</a:t>
            </a:r>
          </a:p>
          <a:p>
            <a:r>
              <a:rPr lang="en-US" dirty="0" smtClean="0"/>
              <a:t>The best swell direction spans from W to NW, taking into account the way the energy is refracted off the groins. NW is optimal, since the balance between the refracted waves and the energy coming straight in is able to create longer rides</a:t>
            </a:r>
          </a:p>
          <a:p>
            <a:pPr lvl="1"/>
            <a:r>
              <a:rPr lang="en-US" dirty="0" smtClean="0"/>
              <a:t>Firstly, the main groin refracts the energy in the opposite direction, which is responsible for the wedging effect where it joins up with a wave that is coming straight in. The result is a right breaking wave that is almost triangular.</a:t>
            </a:r>
          </a:p>
          <a:p>
            <a:pPr lvl="2"/>
            <a:r>
              <a:rPr lang="en-US" dirty="0" smtClean="0"/>
              <a:t>This is why many refer to the </a:t>
            </a:r>
            <a:r>
              <a:rPr lang="en-US" dirty="0" err="1" smtClean="0"/>
              <a:t>medge</a:t>
            </a:r>
            <a:r>
              <a:rPr lang="en-US" dirty="0" smtClean="0"/>
              <a:t> as a mirror image of the famous “Wedge” in Newport Beach, California. For a wave rider who prefers rights, the </a:t>
            </a:r>
            <a:r>
              <a:rPr lang="en-US" dirty="0" err="1" smtClean="0"/>
              <a:t>medge</a:t>
            </a:r>
            <a:r>
              <a:rPr lang="en-US" dirty="0" smtClean="0"/>
              <a:t> is the place to be</a:t>
            </a:r>
          </a:p>
          <a:p>
            <a:pPr lvl="1"/>
            <a:r>
              <a:rPr lang="en-US" dirty="0" smtClean="0"/>
              <a:t>Depending on the specific swell direction, the second groin may also refract a nasty backwash that also promotes big airs, but creates frothy conditions</a:t>
            </a:r>
          </a:p>
          <a:p>
            <a:r>
              <a:rPr lang="en-US" dirty="0" smtClean="0"/>
              <a:t>The break can handle swells with a little south in them, but the waves may not be as big and tend to close out more. The break behind the second groin, called Pyramids, is the place to be for lefts on a decent south swell since the energy is more focused. Luckily, it’s within walking distance of the </a:t>
            </a:r>
            <a:r>
              <a:rPr lang="en-US" dirty="0" err="1" smtClean="0"/>
              <a:t>medge</a:t>
            </a:r>
            <a:r>
              <a:rPr lang="en-US" dirty="0" smtClean="0"/>
              <a:t>.</a:t>
            </a:r>
          </a:p>
          <a:p>
            <a:endParaRPr lang="en-US" dirty="0"/>
          </a:p>
          <a:p>
            <a:pPr marL="457200" lvl="1" indent="0">
              <a:buNone/>
            </a:pPr>
            <a:endParaRPr lang="en-US" dirty="0" smtClean="0"/>
          </a:p>
        </p:txBody>
      </p:sp>
      <p:pic>
        <p:nvPicPr>
          <p:cNvPr id="10" name="Content Placeholder 9"/>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rot="5400000">
            <a:off x="506730" y="-278130"/>
            <a:ext cx="2590800" cy="3147060"/>
          </a:xfrm>
        </p:spPr>
      </p:pic>
    </p:spTree>
    <p:extLst>
      <p:ext uri="{BB962C8B-B14F-4D97-AF65-F5344CB8AC3E}">
        <p14:creationId xmlns:p14="http://schemas.microsoft.com/office/powerpoint/2010/main" val="35703671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You Need to Know</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Access is free and parking is abundant, but there are a few things to consider.</a:t>
            </a:r>
          </a:p>
          <a:p>
            <a:pPr lvl="1"/>
            <a:r>
              <a:rPr lang="en-US" dirty="0" smtClean="0"/>
              <a:t>The surf culture is this area is booming. With that comes a lot of localism, even though the break is ridden by </a:t>
            </a:r>
            <a:r>
              <a:rPr lang="en-US" dirty="0" err="1" smtClean="0"/>
              <a:t>bodyboarders</a:t>
            </a:r>
            <a:r>
              <a:rPr lang="en-US" dirty="0" smtClean="0"/>
              <a:t>. </a:t>
            </a:r>
          </a:p>
          <a:p>
            <a:pPr lvl="1"/>
            <a:r>
              <a:rPr lang="en-US" dirty="0" smtClean="0"/>
              <a:t>Its only a matter of time before people start standing up, since on certain days, it is completely feasible, and would be taking this break to a whole new level.</a:t>
            </a:r>
          </a:p>
          <a:p>
            <a:pPr lvl="1"/>
            <a:r>
              <a:rPr lang="en-US" dirty="0" smtClean="0"/>
              <a:t>The problem is that the locals are very competitive and not too welcoming to unfamiliar faces. Ones best bet is to paddle out and sit all the way at the end of the break and try to slowly work their way to the peak, displaying courteousness and even letting the locals take the better set waves even if they aren’t in prime position.</a:t>
            </a:r>
          </a:p>
          <a:p>
            <a:pPr lvl="1"/>
            <a:r>
              <a:rPr lang="en-US" dirty="0" smtClean="0"/>
              <a:t>If one has what it takes to paddle out, they would need to time it just right, otherwise a powerful set could wash them right into the rocks, since the break is bordered by two groins and no beach. Also, the climb down to the shoreline is risky, since jetty rocks are notoriously slippery and one wrong step could cause serious injury</a:t>
            </a:r>
          </a:p>
          <a:p>
            <a:pPr lvl="1"/>
            <a:r>
              <a:rPr lang="en-US" dirty="0" smtClean="0"/>
              <a:t>While a lot of people frown upon </a:t>
            </a:r>
            <a:r>
              <a:rPr lang="en-US" dirty="0" err="1" smtClean="0"/>
              <a:t>bodyboarding</a:t>
            </a:r>
            <a:r>
              <a:rPr lang="en-US" dirty="0" smtClean="0"/>
              <a:t>, a decent crescent tail board and a pair of Churchill </a:t>
            </a:r>
            <a:r>
              <a:rPr lang="en-US" dirty="0" err="1" smtClean="0"/>
              <a:t>swimfims</a:t>
            </a:r>
            <a:r>
              <a:rPr lang="en-US" dirty="0" smtClean="0"/>
              <a:t> are a necessity at this break for holding barrels</a:t>
            </a:r>
          </a:p>
          <a:p>
            <a:pPr lvl="1"/>
            <a:r>
              <a:rPr lang="en-US" dirty="0" smtClean="0"/>
              <a:t>It is very possible that surfing has been attempted here. It might not be a bad idea to rent a sturdy 6-6.5ft. board if it’s a small day. Pyramids, the break located directly south within walking distance, is perfectly </a:t>
            </a:r>
            <a:r>
              <a:rPr lang="en-US" dirty="0" err="1" smtClean="0"/>
              <a:t>surfable</a:t>
            </a:r>
            <a:r>
              <a:rPr lang="en-US" dirty="0" smtClean="0"/>
              <a:t> if all else fails.</a:t>
            </a:r>
          </a:p>
        </p:txBody>
      </p:sp>
    </p:spTree>
    <p:extLst>
      <p:ext uri="{BB962C8B-B14F-4D97-AF65-F5344CB8AC3E}">
        <p14:creationId xmlns:p14="http://schemas.microsoft.com/office/powerpoint/2010/main" val="1675385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2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LOLA Wave Model</a:t>
            </a:r>
            <a:endParaRPr lang="en-US" dirty="0"/>
          </a:p>
        </p:txBody>
      </p:sp>
      <p:sp>
        <p:nvSpPr>
          <p:cNvPr id="3" name="Content Placeholder 2"/>
          <p:cNvSpPr>
            <a:spLocks noGrp="1"/>
          </p:cNvSpPr>
          <p:nvPr>
            <p:ph idx="1"/>
          </p:nvPr>
        </p:nvSpPr>
        <p:spPr/>
        <p:txBody>
          <a:bodyPr>
            <a:normAutofit lnSpcReduction="10000"/>
          </a:bodyPr>
          <a:lstStyle/>
          <a:p>
            <a:r>
              <a:rPr lang="en-US" dirty="0" smtClean="0"/>
              <a:t>While the </a:t>
            </a:r>
            <a:r>
              <a:rPr lang="en-US" dirty="0" err="1" smtClean="0"/>
              <a:t>medge</a:t>
            </a:r>
            <a:r>
              <a:rPr lang="en-US" dirty="0" smtClean="0"/>
              <a:t> does not have its own specific wave model designated for the break, </a:t>
            </a:r>
            <a:r>
              <a:rPr lang="en-US" dirty="0" err="1" smtClean="0"/>
              <a:t>surfline</a:t>
            </a:r>
            <a:r>
              <a:rPr lang="en-US" dirty="0" smtClean="0"/>
              <a:t> provides an overview of the Perth area of the west coast of Australia. The </a:t>
            </a:r>
            <a:r>
              <a:rPr lang="en-US" dirty="0" err="1" smtClean="0"/>
              <a:t>medge</a:t>
            </a:r>
            <a:r>
              <a:rPr lang="en-US" dirty="0" smtClean="0"/>
              <a:t> is located somewhere in the lower half of the model.</a:t>
            </a:r>
          </a:p>
          <a:p>
            <a:endParaRPr lang="en-US" dirty="0" smtClean="0"/>
          </a:p>
          <a:p>
            <a:r>
              <a:rPr lang="en-US" dirty="0">
                <a:hlinkClick r:id="rId3"/>
              </a:rPr>
              <a:t>http://</a:t>
            </a:r>
            <a:r>
              <a:rPr lang="en-US" dirty="0" smtClean="0">
                <a:hlinkClick r:id="rId3"/>
              </a:rPr>
              <a:t>www.surfline.com/swell-forecast/western-australia/perth_6518</a:t>
            </a:r>
            <a:endParaRPr lang="en-US" dirty="0" smtClean="0"/>
          </a:p>
          <a:p>
            <a:endParaRPr lang="en-US" dirty="0"/>
          </a:p>
        </p:txBody>
      </p:sp>
    </p:spTree>
    <p:extLst>
      <p:ext uri="{BB962C8B-B14F-4D97-AF65-F5344CB8AC3E}">
        <p14:creationId xmlns:p14="http://schemas.microsoft.com/office/powerpoint/2010/main" val="29450183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Weather, Seasons, and Travel</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Statistically, this break is known to fire the most in the summer months of Australia, which is actually December to February</a:t>
            </a:r>
          </a:p>
          <a:p>
            <a:pPr lvl="1"/>
            <a:r>
              <a:rPr lang="en-US" dirty="0" smtClean="0"/>
              <a:t>Still, it remains fairly consistent during all of the other seasons</a:t>
            </a:r>
          </a:p>
          <a:p>
            <a:r>
              <a:rPr lang="en-US" dirty="0" smtClean="0"/>
              <a:t>Unfortunately, the summer months are also during the wet season of Australia</a:t>
            </a:r>
          </a:p>
          <a:p>
            <a:r>
              <a:rPr lang="en-US" dirty="0" smtClean="0"/>
              <a:t>Overall, if one wanted to travel to the </a:t>
            </a:r>
            <a:r>
              <a:rPr lang="en-US" dirty="0" err="1" smtClean="0"/>
              <a:t>medge</a:t>
            </a:r>
            <a:r>
              <a:rPr lang="en-US" dirty="0" smtClean="0"/>
              <a:t>, then a trip in December or January is still the best bet regardless of the fact that the rainy season is in full swing</a:t>
            </a:r>
          </a:p>
          <a:p>
            <a:endParaRPr lang="en-US" dirty="0" smtClean="0"/>
          </a:p>
          <a:p>
            <a:endParaRPr lang="en-US" dirty="0"/>
          </a:p>
          <a:p>
            <a:endParaRPr lang="en-US" dirty="0"/>
          </a:p>
        </p:txBody>
      </p:sp>
    </p:spTree>
    <p:extLst>
      <p:ext uri="{BB962C8B-B14F-4D97-AF65-F5344CB8AC3E}">
        <p14:creationId xmlns:p14="http://schemas.microsoft.com/office/powerpoint/2010/main" val="2002885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DCEBF5"/>
            </a:gs>
            <a:gs pos="8000">
              <a:srgbClr val="83A7C3"/>
            </a:gs>
            <a:gs pos="13000">
              <a:srgbClr val="768FB9"/>
            </a:gs>
            <a:gs pos="21001">
              <a:srgbClr val="83A7C3"/>
            </a:gs>
            <a:gs pos="52000">
              <a:srgbClr val="FFFFFF"/>
            </a:gs>
            <a:gs pos="100000">
              <a:srgbClr val="9C6563"/>
            </a:gs>
            <a:gs pos="100000">
              <a:srgbClr val="80302D"/>
            </a:gs>
            <a:gs pos="100000">
              <a:srgbClr val="C0524E"/>
            </a:gs>
            <a:gs pos="94000">
              <a:srgbClr val="EBDAD4"/>
            </a:gs>
            <a:gs pos="100000">
              <a:srgbClr val="55261C"/>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The following figures are for trips with two different timeframes flying with Continental Airlines</a:t>
            </a:r>
          </a:p>
          <a:p>
            <a:pPr lvl="1"/>
            <a:r>
              <a:rPr lang="en-US" dirty="0" smtClean="0"/>
              <a:t>A two month trip from December to February would cost $4305 round trip for one person flying out of Newark</a:t>
            </a:r>
          </a:p>
          <a:p>
            <a:pPr lvl="1"/>
            <a:r>
              <a:rPr lang="en-US" dirty="0" smtClean="0"/>
              <a:t>For a week in December (ideal Christmas break trip), it’s a little more expensive at $4330 per person</a:t>
            </a:r>
            <a:endParaRPr lang="en-US" dirty="0"/>
          </a:p>
          <a:p>
            <a:r>
              <a:rPr lang="en-US" dirty="0" smtClean="0"/>
              <a:t>For the full experience, it is best to take a longer trip in order to experience more than just some good waves at the </a:t>
            </a:r>
            <a:r>
              <a:rPr lang="en-US" dirty="0" err="1" smtClean="0"/>
              <a:t>medge</a:t>
            </a:r>
            <a:r>
              <a:rPr lang="en-US" dirty="0" smtClean="0"/>
              <a:t>. The whole coastline is teeming with amazing waves and quite possibly some </a:t>
            </a:r>
            <a:r>
              <a:rPr lang="en-US" dirty="0" err="1" smtClean="0"/>
              <a:t>uncrowded</a:t>
            </a:r>
            <a:r>
              <a:rPr lang="en-US" dirty="0" smtClean="0"/>
              <a:t> breaks.</a:t>
            </a:r>
          </a:p>
        </p:txBody>
      </p:sp>
    </p:spTree>
    <p:extLst>
      <p:ext uri="{BB962C8B-B14F-4D97-AF65-F5344CB8AC3E}">
        <p14:creationId xmlns:p14="http://schemas.microsoft.com/office/powerpoint/2010/main" val="20575639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Pictures and Video Footage</a:t>
            </a:r>
            <a:endParaRPr lang="en-US" dirty="0"/>
          </a:p>
        </p:txBody>
      </p:sp>
      <p:sp>
        <p:nvSpPr>
          <p:cNvPr id="3" name="Content Placeholder 2"/>
          <p:cNvSpPr>
            <a:spLocks noGrp="1"/>
          </p:cNvSpPr>
          <p:nvPr>
            <p:ph idx="1"/>
          </p:nvPr>
        </p:nvSpPr>
        <p:spPr>
          <a:xfrm>
            <a:off x="457200" y="5486400"/>
            <a:ext cx="8229600" cy="1173163"/>
          </a:xfrm>
        </p:spPr>
        <p:txBody>
          <a:bodyPr>
            <a:normAutofit fontScale="85000" lnSpcReduction="10000"/>
          </a:bodyPr>
          <a:lstStyle/>
          <a:p>
            <a:r>
              <a:rPr lang="en-US" dirty="0">
                <a:hlinkClick r:id="rId2"/>
              </a:rPr>
              <a:t>http://</a:t>
            </a:r>
            <a:r>
              <a:rPr lang="en-US" dirty="0" smtClean="0">
                <a:hlinkClick r:id="rId2"/>
              </a:rPr>
              <a:t>www.youtube.com/watch?v=kwVa6dIAqSM</a:t>
            </a:r>
            <a:endParaRPr lang="en-US" dirty="0" smtClean="0"/>
          </a:p>
          <a:p>
            <a:r>
              <a:rPr lang="en-US" dirty="0">
                <a:hlinkClick r:id="rId3"/>
              </a:rPr>
              <a:t>http://</a:t>
            </a:r>
            <a:r>
              <a:rPr lang="en-US" dirty="0" smtClean="0">
                <a:hlinkClick r:id="rId3"/>
              </a:rPr>
              <a:t>www.youtube.com/watch?v=u9Sr386B4Sk</a:t>
            </a:r>
            <a:endParaRPr lang="en-US" dirty="0" smtClean="0"/>
          </a:p>
          <a:p>
            <a:endParaRPr lang="en-US" dirty="0" smtClean="0"/>
          </a:p>
          <a:p>
            <a:endParaRPr lang="en-US" dirty="0" smtClean="0"/>
          </a:p>
          <a:p>
            <a:endParaRPr lang="en-US" dirty="0"/>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3360" y="1209674"/>
            <a:ext cx="3671888" cy="2447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10000" y="1219200"/>
            <a:ext cx="4953000" cy="371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13361" y="3194566"/>
            <a:ext cx="3596640" cy="23813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96041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hlinkClick r:id="rId2"/>
              </a:rPr>
              <a:t>www.surfline.com</a:t>
            </a:r>
            <a:endParaRPr lang="en-US" dirty="0" smtClean="0"/>
          </a:p>
          <a:p>
            <a:r>
              <a:rPr lang="en-US" dirty="0" smtClean="0">
                <a:hlinkClick r:id="rId3"/>
              </a:rPr>
              <a:t>www.westernaustralia.com/en/About_Western_Australia/Weather_and_Climate/Pages/Climate_Weather.aspx</a:t>
            </a:r>
            <a:endParaRPr lang="en-US" dirty="0" smtClean="0"/>
          </a:p>
          <a:p>
            <a:r>
              <a:rPr lang="en-US" dirty="0">
                <a:hlinkClick r:id="rId4"/>
              </a:rPr>
              <a:t>http://</a:t>
            </a:r>
            <a:r>
              <a:rPr lang="en-US" dirty="0" smtClean="0">
                <a:hlinkClick r:id="rId4"/>
              </a:rPr>
              <a:t>australia.gov.au/about-australia/australian-story/austn-weather-and-the-seasons</a:t>
            </a:r>
            <a:endParaRPr lang="en-US" dirty="0" smtClean="0"/>
          </a:p>
          <a:p>
            <a:r>
              <a:rPr lang="en-US" dirty="0" smtClean="0">
                <a:hlinkClick r:id="rId5"/>
              </a:rPr>
              <a:t>www.continental.com</a:t>
            </a:r>
            <a:endParaRPr lang="en-US" dirty="0" smtClean="0"/>
          </a:p>
          <a:p>
            <a:r>
              <a:rPr lang="en-US" dirty="0" smtClean="0">
                <a:hlinkClick r:id="rId6"/>
              </a:rPr>
              <a:t>www.wannasurf.com</a:t>
            </a:r>
            <a:r>
              <a:rPr lang="en-US" dirty="0" smtClean="0"/>
              <a:t> </a:t>
            </a:r>
          </a:p>
          <a:p>
            <a:r>
              <a:rPr lang="en-US" dirty="0" smtClean="0">
                <a:hlinkClick r:id="rId7"/>
              </a:rPr>
              <a:t>http://maps.google.com</a:t>
            </a:r>
            <a:endParaRPr lang="en-US" dirty="0" smtClean="0"/>
          </a:p>
          <a:p>
            <a:endParaRPr lang="en-US" dirty="0" smtClean="0"/>
          </a:p>
          <a:p>
            <a:endParaRPr lang="en-US" dirty="0"/>
          </a:p>
        </p:txBody>
      </p:sp>
    </p:spTree>
    <p:extLst>
      <p:ext uri="{BB962C8B-B14F-4D97-AF65-F5344CB8AC3E}">
        <p14:creationId xmlns:p14="http://schemas.microsoft.com/office/powerpoint/2010/main" val="19761194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195</TotalTime>
  <Words>903</Words>
  <Application>Microsoft Office PowerPoint</Application>
  <PresentationFormat>On-screen Show (4:3)</PresentationFormat>
  <Paragraphs>47</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The Mandurah Wedge</vt:lpstr>
      <vt:lpstr>Description</vt:lpstr>
      <vt:lpstr>PowerPoint Presentation</vt:lpstr>
      <vt:lpstr>What You Need to Know</vt:lpstr>
      <vt:lpstr>LOLA Wave Model</vt:lpstr>
      <vt:lpstr>Weather, Seasons, and Travel</vt:lpstr>
      <vt:lpstr>PowerPoint Presentation</vt:lpstr>
      <vt:lpstr>Pictures and Video Footage</vt:lpstr>
      <vt:lpstr>Sources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Mandurah Wedge</dc:title>
  <dc:creator>Dan</dc:creator>
  <cp:lastModifiedBy>Dan Lockward</cp:lastModifiedBy>
  <cp:revision>33</cp:revision>
  <dcterms:created xsi:type="dcterms:W3CDTF">2006-08-16T00:00:00Z</dcterms:created>
  <dcterms:modified xsi:type="dcterms:W3CDTF">2011-10-31T22:23:21Z</dcterms:modified>
</cp:coreProperties>
</file>